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3"/>
    <p:sldId id="260" r:id="rId4"/>
    <p:sldId id="262" r:id="rId5"/>
    <p:sldId id="263" r:id="rId6"/>
    <p:sldId id="264" r:id="rId7"/>
    <p:sldId id="265" r:id="rId8"/>
    <p:sldId id="267" r:id="rId9"/>
    <p:sldId id="268" r:id="rId10"/>
    <p:sldId id="270" r:id="rId11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914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组 2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359775" y="193675"/>
            <a:ext cx="3668400" cy="48937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1813560" y="1667510"/>
            <a:ext cx="8564880" cy="1938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6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</a:t>
            </a:r>
            <a:r>
              <a:rPr lang="zh-CN" altLang="en-US" sz="6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七届智慧医疗创新大赛</a:t>
            </a:r>
            <a:endParaRPr lang="zh-CN" altLang="en-US" sz="6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altLang="en-US" sz="6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全国</a:t>
            </a:r>
            <a:r>
              <a:rPr lang="zh-CN" altLang="en-US" sz="6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总决赛</a:t>
            </a:r>
            <a:endParaRPr lang="zh-CN" altLang="en-US" sz="6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557463" y="4462780"/>
            <a:ext cx="7075805" cy="1198880"/>
            <a:chOff x="5804" y="8594"/>
            <a:chExt cx="11143" cy="1888"/>
          </a:xfrm>
        </p:grpSpPr>
        <p:sp>
          <p:nvSpPr>
            <p:cNvPr id="7" name="文本框 6"/>
            <p:cNvSpPr txBox="1"/>
            <p:nvPr/>
          </p:nvSpPr>
          <p:spPr>
            <a:xfrm>
              <a:off x="5804" y="8594"/>
              <a:ext cx="2644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fontAlgn="auto">
                <a:lnSpc>
                  <a:spcPct val="150000"/>
                </a:lnSpc>
              </a:pPr>
              <a:r>
                <a:rPr lang="en-US" altLang="zh-CN" sz="2400">
                  <a:solidFill>
                    <a:schemeClr val="bg1"/>
                  </a:solidFill>
                </a:rPr>
                <a:t>    </a:t>
              </a:r>
              <a:r>
                <a:rPr lang="zh-CN" altLang="en-US" sz="2400">
                  <a:solidFill>
                    <a:schemeClr val="bg1"/>
                  </a:solidFill>
                </a:rPr>
                <a:t>演讲人：</a:t>
              </a: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430" y="8594"/>
              <a:ext cx="8517" cy="1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 fontAlgn="auto">
                <a:lnSpc>
                  <a:spcPct val="150000"/>
                </a:lnSpc>
              </a:pPr>
              <a:r>
                <a:rPr lang="zh-CN" altLang="en-US" sz="2400">
                  <a:solidFill>
                    <a:schemeClr val="bg1"/>
                  </a:solidFill>
                </a:rPr>
                <a:t>黄伟红</a:t>
              </a:r>
              <a:endParaRPr lang="en-US" altLang="zh-CN" sz="2400">
                <a:solidFill>
                  <a:schemeClr val="bg1"/>
                </a:solidFill>
              </a:endParaRPr>
            </a:p>
            <a:p>
              <a:pPr algn="l" fontAlgn="auto">
                <a:lnSpc>
                  <a:spcPct val="150000"/>
                </a:lnSpc>
              </a:pPr>
              <a:r>
                <a:rPr lang="en-US" altLang="zh-CN" sz="2400">
                  <a:solidFill>
                    <a:schemeClr val="bg1"/>
                  </a:solidFill>
                </a:rPr>
                <a:t>“移动医疗”教育部-中国移动联合实验室</a:t>
              </a:r>
              <a:endParaRPr lang="en-US" altLang="zh-CN" sz="24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" name="标题 6"/>
          <p:cNvSpPr>
            <a:spLocks noGrp="1"/>
          </p:cNvSpPr>
          <p:nvPr/>
        </p:nvSpPr>
        <p:spPr>
          <a:xfrm>
            <a:off x="838200" y="688340"/>
            <a:ext cx="3225165" cy="853440"/>
          </a:xfrm>
          <a:prstGeom prst="rect">
            <a:avLst/>
          </a:prstGeom>
          <a:noFill/>
          <a:ln>
            <a:noFill/>
          </a:ln>
        </p:spPr>
        <p:txBody>
          <a:bodyPr vert="horz" lIns="243840" tIns="121920" rIns="243840" bIns="1219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0" kern="1200">
                <a:gradFill>
                  <a:gsLst>
                    <a:gs pos="0">
                      <a:srgbClr val="1E5B93"/>
                    </a:gs>
                    <a:gs pos="100000">
                      <a:srgbClr val="3E1840"/>
                    </a:gs>
                  </a:gsLst>
                  <a:lin ang="0" scaled="1"/>
                </a:gradFill>
                <a:latin typeface="时尚中黑简体" panose="01010104010101010101" pitchFamily="2" charset="-122"/>
                <a:ea typeface="时尚中黑简体" panose="01010104010101010101" pitchFamily="2" charset="-122"/>
                <a:cs typeface="+mj-cs"/>
              </a:defRPr>
            </a:lvl1pPr>
          </a:lstStyle>
          <a:p>
            <a:pPr defTabSz="1828800"/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项目起源</a:t>
            </a:r>
            <a:endParaRPr lang="zh-CN" altLang="en-US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47" name="直接连接符 46"/>
          <p:cNvCxnSpPr/>
          <p:nvPr/>
        </p:nvCxnSpPr>
        <p:spPr>
          <a:xfrm>
            <a:off x="607695" y="688340"/>
            <a:ext cx="0" cy="710565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838200" y="2063115"/>
            <a:ext cx="7682865" cy="34150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ct val="0"/>
              </a:spcBef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这是梦想的起点！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 fontAlgn="auto">
              <a:lnSpc>
                <a:spcPct val="150000"/>
              </a:lnSpc>
              <a:spcBef>
                <a:spcPct val="0"/>
              </a:spcBef>
            </a:pP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 algn="just" fontAlgn="auto">
              <a:lnSpc>
                <a:spcPct val="150000"/>
              </a:lnSpc>
              <a:spcBef>
                <a:spcPct val="0"/>
              </a:spcBef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用你喜欢的方式来讲述项目的起源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,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无论是来自于一线的临床和信息的经历、日常思考，还是来自于对技术的钻研，或是对政策的把握和理解等等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......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只要你的故事足够打动观众，观众就会对项目实质表现出更大的关注意愿。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" name="标题 6"/>
          <p:cNvSpPr>
            <a:spLocks noGrp="1"/>
          </p:cNvSpPr>
          <p:nvPr/>
        </p:nvSpPr>
        <p:spPr>
          <a:xfrm>
            <a:off x="838200" y="688340"/>
            <a:ext cx="3225165" cy="853440"/>
          </a:xfrm>
          <a:prstGeom prst="rect">
            <a:avLst/>
          </a:prstGeom>
          <a:noFill/>
        </p:spPr>
        <p:txBody>
          <a:bodyPr vert="horz" lIns="243840" tIns="121920" rIns="243840" bIns="1219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0" kern="1200">
                <a:gradFill>
                  <a:gsLst>
                    <a:gs pos="0">
                      <a:srgbClr val="1E5B93"/>
                    </a:gs>
                    <a:gs pos="100000">
                      <a:srgbClr val="3E1840"/>
                    </a:gs>
                  </a:gsLst>
                  <a:lin ang="0" scaled="1"/>
                </a:gradFill>
                <a:latin typeface="时尚中黑简体" panose="01010104010101010101" pitchFamily="2" charset="-122"/>
                <a:ea typeface="时尚中黑简体" panose="01010104010101010101" pitchFamily="2" charset="-122"/>
                <a:cs typeface="+mj-cs"/>
              </a:defRPr>
            </a:lvl1pPr>
          </a:lstStyle>
          <a:p>
            <a:pPr defTabSz="1828800"/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主创团队</a:t>
            </a:r>
            <a:endParaRPr lang="zh-CN" altLang="en-US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47" name="直接连接符 46"/>
          <p:cNvCxnSpPr/>
          <p:nvPr/>
        </p:nvCxnSpPr>
        <p:spPr>
          <a:xfrm>
            <a:off x="607695" y="688340"/>
            <a:ext cx="0" cy="710565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838200" y="2063115"/>
            <a:ext cx="7682865" cy="34150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ct val="0"/>
              </a:spcBef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项目中都有哪些人走到了现在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?</a:t>
            </a:r>
            <a:endParaRPr lang="en-US" altLang="zh-CN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 fontAlgn="auto">
              <a:lnSpc>
                <a:spcPct val="150000"/>
              </a:lnSpc>
              <a:spcBef>
                <a:spcPct val="0"/>
              </a:spcBef>
            </a:pPr>
            <a:endParaRPr lang="en-US" altLang="zh-CN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 algn="just" fontAlgn="auto">
              <a:lnSpc>
                <a:spcPct val="150000"/>
              </a:lnSpc>
              <a:spcBef>
                <a:spcPct val="0"/>
              </a:spcBef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简要介绍项目的主创团队，例如：与临床相关的项目中分别有哪些医护人员与技术人员，他们在项目中分别承担哪些工作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?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技术人员与外联协调人员分别是谁，大致的分工是怎样的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?</a:t>
            </a:r>
            <a:endParaRPr lang="en-US" altLang="zh-CN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" name="标题 6"/>
          <p:cNvSpPr>
            <a:spLocks noGrp="1"/>
          </p:cNvSpPr>
          <p:nvPr/>
        </p:nvSpPr>
        <p:spPr>
          <a:xfrm>
            <a:off x="838200" y="688340"/>
            <a:ext cx="3225165" cy="853440"/>
          </a:xfrm>
          <a:prstGeom prst="rect">
            <a:avLst/>
          </a:prstGeom>
          <a:noFill/>
        </p:spPr>
        <p:txBody>
          <a:bodyPr vert="horz" lIns="243840" tIns="121920" rIns="243840" bIns="1219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0" kern="1200">
                <a:gradFill>
                  <a:gsLst>
                    <a:gs pos="0">
                      <a:srgbClr val="1E5B93"/>
                    </a:gs>
                    <a:gs pos="100000">
                      <a:srgbClr val="3E1840"/>
                    </a:gs>
                  </a:gsLst>
                  <a:lin ang="0" scaled="1"/>
                </a:gradFill>
                <a:latin typeface="时尚中黑简体" panose="01010104010101010101" pitchFamily="2" charset="-122"/>
                <a:ea typeface="时尚中黑简体" panose="01010104010101010101" pitchFamily="2" charset="-122"/>
                <a:cs typeface="+mj-cs"/>
              </a:defRPr>
            </a:lvl1pPr>
          </a:lstStyle>
          <a:p>
            <a:pPr defTabSz="1828800"/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应用场景</a:t>
            </a:r>
            <a:endParaRPr lang="zh-CN" altLang="en-US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47" name="直接连接符 46"/>
          <p:cNvCxnSpPr/>
          <p:nvPr/>
        </p:nvCxnSpPr>
        <p:spPr>
          <a:xfrm>
            <a:off x="607695" y="688340"/>
            <a:ext cx="0" cy="710565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838200" y="2063115"/>
            <a:ext cx="7682865" cy="39693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ct val="0"/>
              </a:spcBef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项目想要在怎样的应用目标场景中实现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?</a:t>
            </a:r>
            <a:endParaRPr lang="en-US" altLang="zh-CN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 fontAlgn="auto">
              <a:lnSpc>
                <a:spcPct val="150000"/>
              </a:lnSpc>
              <a:spcBef>
                <a:spcPct val="0"/>
              </a:spcBef>
            </a:pPr>
            <a:endParaRPr lang="en-US" altLang="zh-CN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 algn="just" fontAlgn="auto">
              <a:lnSpc>
                <a:spcPct val="150000"/>
              </a:lnSpc>
              <a:spcBef>
                <a:spcPct val="0"/>
              </a:spcBef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场景化的说明是抓住观众注意力的关键，可以具象或抽象地对项目的应用场景进行说明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,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梳理技术应用的流程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,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阐明项目应用的成果。你可以重点说明应用场景中所解决的痛点与难点，也可以对现有解决方案的弱点与缺陷进行说明。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" name="标题 6"/>
          <p:cNvSpPr>
            <a:spLocks noGrp="1"/>
          </p:cNvSpPr>
          <p:nvPr/>
        </p:nvSpPr>
        <p:spPr>
          <a:xfrm>
            <a:off x="838200" y="688340"/>
            <a:ext cx="3225165" cy="853440"/>
          </a:xfrm>
          <a:prstGeom prst="rect">
            <a:avLst/>
          </a:prstGeom>
          <a:noFill/>
          <a:ln>
            <a:noFill/>
          </a:ln>
        </p:spPr>
        <p:txBody>
          <a:bodyPr vert="horz" lIns="243840" tIns="121920" rIns="243840" bIns="1219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0" kern="1200">
                <a:gradFill>
                  <a:gsLst>
                    <a:gs pos="0">
                      <a:srgbClr val="1E5B93"/>
                    </a:gs>
                    <a:gs pos="100000">
                      <a:srgbClr val="3E1840"/>
                    </a:gs>
                  </a:gsLst>
                  <a:lin ang="0" scaled="1"/>
                </a:gradFill>
                <a:latin typeface="时尚中黑简体" panose="01010104010101010101" pitchFamily="2" charset="-122"/>
                <a:ea typeface="时尚中黑简体" panose="01010104010101010101" pitchFamily="2" charset="-122"/>
                <a:cs typeface="+mj-cs"/>
              </a:defRPr>
            </a:lvl1pPr>
          </a:lstStyle>
          <a:p>
            <a:pPr defTabSz="1828800"/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技术方案</a:t>
            </a:r>
            <a:endParaRPr lang="zh-CN" altLang="en-US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47" name="直接连接符 46"/>
          <p:cNvCxnSpPr/>
          <p:nvPr/>
        </p:nvCxnSpPr>
        <p:spPr>
          <a:xfrm>
            <a:off x="607695" y="688340"/>
            <a:ext cx="0" cy="710565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838200" y="2063115"/>
            <a:ext cx="7682865" cy="28613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50000"/>
              </a:lnSpc>
              <a:spcBef>
                <a:spcPct val="0"/>
              </a:spcBef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如何实现场景应用中所阐述的目标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?</a:t>
            </a:r>
            <a:endParaRPr lang="en-US" altLang="zh-CN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 algn="just" fontAlgn="auto">
              <a:lnSpc>
                <a:spcPct val="150000"/>
              </a:lnSpc>
              <a:spcBef>
                <a:spcPct val="0"/>
              </a:spcBef>
            </a:pPr>
            <a:endParaRPr lang="en-US" altLang="zh-CN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 algn="just" fontAlgn="auto">
              <a:lnSpc>
                <a:spcPct val="150000"/>
              </a:lnSpc>
              <a:spcBef>
                <a:spcPct val="0"/>
              </a:spcBef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对项目可行性方案进行技术层面的解释，突出重点，注意掌握时间，以免影响后续的展示。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 algn="just" fontAlgn="auto">
              <a:lnSpc>
                <a:spcPct val="150000"/>
              </a:lnSpc>
              <a:spcBef>
                <a:spcPct val="0"/>
              </a:spcBef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建议多以图片形式进行展示，以便观众与专家理解。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" name="标题 6"/>
          <p:cNvSpPr>
            <a:spLocks noGrp="1"/>
          </p:cNvSpPr>
          <p:nvPr/>
        </p:nvSpPr>
        <p:spPr>
          <a:xfrm>
            <a:off x="838200" y="688340"/>
            <a:ext cx="3225165" cy="853440"/>
          </a:xfrm>
          <a:prstGeom prst="rect">
            <a:avLst/>
          </a:prstGeom>
          <a:noFill/>
          <a:ln>
            <a:noFill/>
          </a:ln>
        </p:spPr>
        <p:txBody>
          <a:bodyPr vert="horz" lIns="243840" tIns="121920" rIns="243840" bIns="1219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0" kern="1200">
                <a:gradFill>
                  <a:gsLst>
                    <a:gs pos="0">
                      <a:srgbClr val="1E5B93"/>
                    </a:gs>
                    <a:gs pos="100000">
                      <a:srgbClr val="3E1840"/>
                    </a:gs>
                  </a:gsLst>
                  <a:lin ang="0" scaled="1"/>
                </a:gradFill>
                <a:latin typeface="时尚中黑简体" panose="01010104010101010101" pitchFamily="2" charset="-122"/>
                <a:ea typeface="时尚中黑简体" panose="01010104010101010101" pitchFamily="2" charset="-122"/>
                <a:cs typeface="+mj-cs"/>
              </a:defRPr>
            </a:lvl1pPr>
          </a:lstStyle>
          <a:p>
            <a:pPr defTabSz="1828800"/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创新点</a:t>
            </a:r>
            <a:endParaRPr lang="zh-CN" altLang="en-US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47" name="直接连接符 46"/>
          <p:cNvCxnSpPr/>
          <p:nvPr/>
        </p:nvCxnSpPr>
        <p:spPr>
          <a:xfrm>
            <a:off x="607695" y="688340"/>
            <a:ext cx="0" cy="710565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838200" y="2063115"/>
            <a:ext cx="7682865" cy="28613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50000"/>
              </a:lnSpc>
              <a:spcBef>
                <a:spcPct val="0"/>
              </a:spcBef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创新点是评委关注的重点之一</a:t>
            </a:r>
            <a:endParaRPr lang="en-US" altLang="zh-CN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 algn="just" fontAlgn="auto">
              <a:lnSpc>
                <a:spcPct val="150000"/>
              </a:lnSpc>
              <a:spcBef>
                <a:spcPct val="0"/>
              </a:spcBef>
            </a:pPr>
            <a:endParaRPr lang="en-US" altLang="zh-CN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 algn="just" fontAlgn="auto">
              <a:lnSpc>
                <a:spcPct val="150000"/>
              </a:lnSpc>
              <a:spcBef>
                <a:spcPct val="0"/>
              </a:spcBef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请明确阐明项目的创新点，无论是业内首创，还是对已有项目做了集成与微创新，或者是与此前项目相比有哪些长处和优点，尽情展示吧！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" name="标题 6"/>
          <p:cNvSpPr>
            <a:spLocks noGrp="1"/>
          </p:cNvSpPr>
          <p:nvPr/>
        </p:nvSpPr>
        <p:spPr>
          <a:xfrm>
            <a:off x="838200" y="688340"/>
            <a:ext cx="3225165" cy="853440"/>
          </a:xfrm>
          <a:prstGeom prst="rect">
            <a:avLst/>
          </a:prstGeom>
          <a:noFill/>
          <a:ln>
            <a:noFill/>
          </a:ln>
        </p:spPr>
        <p:txBody>
          <a:bodyPr vert="horz" lIns="243840" tIns="121920" rIns="243840" bIns="1219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0" kern="1200">
                <a:gradFill>
                  <a:gsLst>
                    <a:gs pos="0">
                      <a:srgbClr val="1E5B93"/>
                    </a:gs>
                    <a:gs pos="100000">
                      <a:srgbClr val="3E1840"/>
                    </a:gs>
                  </a:gsLst>
                  <a:lin ang="0" scaled="1"/>
                </a:gradFill>
                <a:latin typeface="时尚中黑简体" panose="01010104010101010101" pitchFamily="2" charset="-122"/>
                <a:ea typeface="时尚中黑简体" panose="01010104010101010101" pitchFamily="2" charset="-122"/>
                <a:cs typeface="+mj-cs"/>
              </a:defRPr>
            </a:lvl1pPr>
          </a:lstStyle>
          <a:p>
            <a:pPr defTabSz="1828800"/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推广意义</a:t>
            </a:r>
            <a:endParaRPr lang="zh-CN" altLang="en-US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47" name="直接连接符 46"/>
          <p:cNvCxnSpPr/>
          <p:nvPr/>
        </p:nvCxnSpPr>
        <p:spPr>
          <a:xfrm>
            <a:off x="607695" y="688340"/>
            <a:ext cx="0" cy="710565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838200" y="2063115"/>
            <a:ext cx="7682865" cy="34150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50000"/>
              </a:lnSpc>
              <a:spcBef>
                <a:spcPct val="0"/>
              </a:spcBef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在现有解决方案与应用场景的支撑下，你的项目推广普及的意义是什么？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 algn="just" fontAlgn="auto">
              <a:lnSpc>
                <a:spcPct val="150000"/>
              </a:lnSpc>
              <a:spcBef>
                <a:spcPct val="0"/>
              </a:spcBef>
            </a:pP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 algn="just" fontAlgn="auto">
              <a:lnSpc>
                <a:spcPct val="150000"/>
              </a:lnSpc>
              <a:spcBef>
                <a:spcPct val="0"/>
              </a:spcBef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在本节，你可以重点说明该项目能够解决多少患者的问题，实现了什么样的社会、经济或生态效益？用量化的数据指标来支撑，并介绍未来该项目成果的推广思路。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" name="标题 6"/>
          <p:cNvSpPr>
            <a:spLocks noGrp="1"/>
          </p:cNvSpPr>
          <p:nvPr/>
        </p:nvSpPr>
        <p:spPr>
          <a:xfrm>
            <a:off x="838200" y="688340"/>
            <a:ext cx="3225165" cy="853440"/>
          </a:xfrm>
          <a:prstGeom prst="rect">
            <a:avLst/>
          </a:prstGeom>
          <a:noFill/>
          <a:ln>
            <a:noFill/>
          </a:ln>
        </p:spPr>
        <p:txBody>
          <a:bodyPr vert="horz" lIns="243840" tIns="121920" rIns="243840" bIns="1219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0" kern="1200">
                <a:gradFill>
                  <a:gsLst>
                    <a:gs pos="0">
                      <a:srgbClr val="1E5B93"/>
                    </a:gs>
                    <a:gs pos="100000">
                      <a:srgbClr val="3E1840"/>
                    </a:gs>
                  </a:gsLst>
                  <a:lin ang="0" scaled="1"/>
                </a:gradFill>
                <a:latin typeface="时尚中黑简体" panose="01010104010101010101" pitchFamily="2" charset="-122"/>
                <a:ea typeface="时尚中黑简体" panose="01010104010101010101" pitchFamily="2" charset="-122"/>
                <a:cs typeface="+mj-cs"/>
              </a:defRPr>
            </a:lvl1pPr>
          </a:lstStyle>
          <a:p>
            <a:pPr defTabSz="1828800"/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所需支持</a:t>
            </a:r>
            <a:endParaRPr lang="zh-CN" altLang="en-US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47" name="直接连接符 46"/>
          <p:cNvCxnSpPr/>
          <p:nvPr/>
        </p:nvCxnSpPr>
        <p:spPr>
          <a:xfrm>
            <a:off x="607695" y="688340"/>
            <a:ext cx="0" cy="710565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838200" y="2577465"/>
            <a:ext cx="8084820" cy="230695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50000"/>
              </a:lnSpc>
              <a:spcBef>
                <a:spcPct val="0"/>
              </a:spcBef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项目目前有哪些阶段性成果？现有基础如何？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 algn="just" fontAlgn="auto">
              <a:lnSpc>
                <a:spcPct val="150000"/>
              </a:lnSpc>
              <a:spcBef>
                <a:spcPct val="0"/>
              </a:spcBef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下一步打算如何发展，是否有具体的时间安排与计划？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 algn="just" fontAlgn="auto">
              <a:lnSpc>
                <a:spcPct val="150000"/>
              </a:lnSpc>
              <a:spcBef>
                <a:spcPct val="0"/>
              </a:spcBef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项目是否需要专家的指导、行业内协作、技术的提升支持以及资金方面的扶持？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4451668" y="3435985"/>
            <a:ext cx="3288665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6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THANKS</a:t>
            </a:r>
            <a:endParaRPr lang="en-US" altLang="zh-CN" sz="6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zAxNDNmYzRlMTI1ZTMwMDk1OWQ5MGQxOWZiNDI0YmYifQ=="/>
  <p:tag name="KSO_WPP_MARK_KEY" val="2a66c1cc-9da5-4d00-8b4b-83477d6aff7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740</Words>
  <Application>WPS 演示</Application>
  <PresentationFormat>宽屏</PresentationFormat>
  <Paragraphs>53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时尚中黑简体</vt:lpstr>
      <vt:lpstr>黑体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Erica</dc:creator>
  <cp:lastModifiedBy>王立鹏</cp:lastModifiedBy>
  <cp:revision>36</cp:revision>
  <dcterms:created xsi:type="dcterms:W3CDTF">2019-12-10T07:23:00Z</dcterms:created>
  <dcterms:modified xsi:type="dcterms:W3CDTF">2024-04-16T06:48:43Z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60DD6AF705974EF7A7D7DF97A4FEABEF</vt:lpwstr>
  </property>
</Properties>
</file>